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267" r:id="rId3"/>
    <p:sldId id="256" r:id="rId4"/>
    <p:sldId id="257" r:id="rId5"/>
    <p:sldId id="266" r:id="rId6"/>
    <p:sldId id="272" r:id="rId7"/>
    <p:sldId id="286" r:id="rId8"/>
    <p:sldId id="287" r:id="rId9"/>
    <p:sldId id="288" r:id="rId10"/>
    <p:sldId id="285" r:id="rId11"/>
    <p:sldId id="284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71" r:id="rId24"/>
    <p:sldId id="258" r:id="rId25"/>
    <p:sldId id="259" r:id="rId26"/>
    <p:sldId id="260" r:id="rId27"/>
    <p:sldId id="261" r:id="rId28"/>
    <p:sldId id="262" r:id="rId29"/>
    <p:sldId id="263" r:id="rId30"/>
    <p:sldId id="264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1" autoAdjust="0"/>
    <p:restoredTop sz="96272"/>
  </p:normalViewPr>
  <p:slideViewPr>
    <p:cSldViewPr snapToGrid="0">
      <p:cViewPr varScale="1">
        <p:scale>
          <a:sx n="68" d="100"/>
          <a:sy n="68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7AD8A1D-F0BC-4066-973E-AADA77A71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096ECE-FBB3-47D4-B6F9-11D04135D1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1B8BB-09C2-4C7C-A689-9EC0DF920A71}" type="datetimeFigureOut">
              <a:rPr lang="de-DE" smtClean="0"/>
              <a:t>06.08.2021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F7F1F8-E1F8-4573-8640-EC583E8FA7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EAC75E-A052-4CAB-B6B6-AAE52EF550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9D003-9FBD-4E12-A483-2B0E00C626D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1703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2ACB2-A8D8-435B-98C4-71B96C8E5BB8}" type="datetimeFigureOut">
              <a:rPr lang="de-DE" smtClean="0"/>
              <a:t>06.08.2021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18AE4-6BCD-438B-9B1F-47B921ABA7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0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FB65A-0CD8-434B-A1A7-3603E3CA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2F69AEA-6A61-4422-955D-A7A15E474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481C88-BD68-4C4D-BDE3-E12B7F83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2592-2223-4AD4-91D5-FBB84010275F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9AF915-C3D2-4CC1-8F47-713B82C6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E197C7-CBAE-4492-90AB-DFE5A410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AB812B-A63D-465B-BBAB-B9BEF2791619}" type="slidenum">
              <a:rPr lang="de-DE" smtClean="0"/>
              <a:pPr/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3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F83EA-13C0-4481-827B-BAA23C1B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73E603-492C-45D0-AA2C-D1CE38730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719A1E-363F-498E-A474-70D2197F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2544-C5C8-434E-8922-81897CEB8E48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268EC7-EEF1-447B-A9FF-903E26BD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C74933-4BFD-4F9E-A690-D41A2F29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98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EBB7E0-FA64-47D7-89BF-46818C025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E99A487-A70E-439A-9E85-8DD65B733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22D1F-6001-4509-A637-6497FD99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06E6-2E30-4918-BA41-DE18B8DD6105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25948E-8E89-40F6-A3BA-6FE9ECD2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0AA429-2F32-4D94-8CCA-63D8E7E2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01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0616D-235F-4489-B438-AA8B39A27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47780E-2558-4DDD-ABBB-0C1F0A8C9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4F34EA-A52F-4E13-AAEA-4D1A3C2D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1C78-B5E3-4604-82AB-4162024E1D7A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D1AAEE-5AF1-4388-A756-C937F450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6CA448-C460-42F9-AD1B-670C9F92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AB812B-A63D-465B-BBAB-B9BEF27916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6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8DAFB-5818-4A51-99E0-76F25600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BEFBC-5E64-42E0-9D66-4CA35A069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0D5CD-02A1-46B8-AF83-078762ED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477D-8471-4783-B203-D49DEF6CEAB7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3A362E-ECB6-42C6-9FD7-898A54AC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BFE302-9B17-47B3-80A0-676B5D26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2B9AB-23A0-45EE-879E-60F615D8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2BBDF9-E0E4-436A-A2D7-28CF51D5F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90D48E-C6AD-47A4-8602-ED3C0199E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F7052D-3119-4392-8BA2-2C29C078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EBA8-073B-4D53-A3D8-33F5AEEED31A}" type="datetime1">
              <a:rPr lang="de-DE" smtClean="0"/>
              <a:t>06.08.2021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B1B6EC-3702-4BA3-9F31-5683BD02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568754-AF79-4095-B2F8-1183E231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16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0D4AA-D63F-47A9-9256-D873D97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B8C76-5110-4CD0-A26E-5C6D1FF5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23AA60-BA2B-4F06-A8C1-1A7F7E45E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3BAFA9-A64F-4235-823F-B2BD046A1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0A82EC-F3D4-431D-9A49-D9EF76E70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C94A08-3DF8-4884-8286-C588F742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828C-FBBA-4767-B563-11F5DE5ED149}" type="datetime1">
              <a:rPr lang="de-DE" smtClean="0"/>
              <a:t>06.08.2021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6801B3-128F-4D42-8632-542D7BB6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E8D2348-8D01-4A05-9555-38F6D5EC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31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37F76-36EF-4E2E-9585-BBA5115A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6A11CF-05DF-4EDD-9F61-58FEA0FF7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7209-DC78-4D98-9CB8-007967D3A288}" type="datetime1">
              <a:rPr lang="de-DE" smtClean="0"/>
              <a:t>06.08.2021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EECC28-8A9D-4F18-A73F-06F3C80A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3720F4-E00F-4554-A00A-9D7627E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91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EFCECB-1F64-4BCE-B525-0F6FBD9E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B192-EA01-4418-BE9B-99913B0D5FA0}" type="datetime1">
              <a:rPr lang="de-DE" smtClean="0"/>
              <a:t>06.08.2021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F8A7D9-7BF9-4D76-9F67-313B325E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A6A534-DA13-4E4E-84CC-08F0F8EE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62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EB56-D14E-43D3-A201-792A3920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7C8C77-A23F-4E83-BC0C-57F336B2D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DC7041-3AE3-4DA9-ABEA-B59015A95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364834-D3F0-4668-A9AA-26580C20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C57-1222-47C0-8938-5B71CD4D77A2}" type="datetime1">
              <a:rPr lang="de-DE" smtClean="0"/>
              <a:t>06.08.2021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0A289E-C1FD-4009-A725-78498EBB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BF9C5A-86BB-4CB9-8FA1-69B162C6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6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DFD9E-2536-438E-B6F4-0B902BFA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BD1DF9E-5B16-45F2-9BC8-33698BBB5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A9AA35-D570-47CA-B11C-7E76223E2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B3175E-4493-46C5-924D-9F8683BA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29C11-A1AA-41A9-8EF1-E5A33401B2AB}" type="datetime1">
              <a:rPr lang="de-DE" smtClean="0"/>
              <a:t>06.08.2021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F3FEAB-6A64-433B-82B7-17FB5531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D965CF-7471-4C9C-903F-83126570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39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97242F-5C23-487D-AEC6-75167486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16931A-7BCF-4D94-A831-CA0C619D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CBBDCD-FE03-4EC8-BE9F-78069FAEF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8F0E-7A1F-4E29-BD78-2D72414F5621}" type="datetime1">
              <a:rPr lang="de-DE" smtClean="0"/>
              <a:t>06.08.2021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8607D0-343D-4051-BEAA-CAEA145FC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D57537-1507-472D-B9A1-1CF0054FF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812B-A63D-465B-BBAB-B9BEF279161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1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E12BC5-DD87-422C-84B7-305509FA5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/>
          <a:stretch/>
        </p:blipFill>
        <p:spPr>
          <a:xfrm>
            <a:off x="0" y="1555337"/>
            <a:ext cx="12192000" cy="535394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E2D0B522-D55F-4E3E-A84D-798C5F49B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4360" y="2103862"/>
            <a:ext cx="8011486" cy="1655762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dCn BT" panose="020B0706020204020204" pitchFamily="34" charset="0"/>
              </a:rPr>
              <a:t>VORTRAG ZUR SITZUNG DES Move</a:t>
            </a:r>
          </a:p>
          <a:p>
            <a:pPr algn="l">
              <a:lnSpc>
                <a:spcPct val="100000"/>
              </a:lnSpc>
            </a:pP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latin typeface="Futura BdCn BT" panose="020B0706020204020204" pitchFamily="34" charset="0"/>
              </a:rPr>
              <a:t>07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dCn BT" panose="020B0706020204020204" pitchFamily="34" charset="0"/>
              </a:rPr>
              <a:t>. Juni 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392C16-4B03-422D-9410-DC1F21434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3731" r="1421" b="34680"/>
          <a:stretch/>
        </p:blipFill>
        <p:spPr>
          <a:xfrm>
            <a:off x="0" y="209724"/>
            <a:ext cx="3525114" cy="11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10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11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1D7C4-4C7A-4067-BCCA-831C24CC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12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515FE17-08F8-FD42-A3F3-19A561AE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0" y="271114"/>
            <a:ext cx="9855740" cy="6221761"/>
          </a:xfrm>
        </p:spPr>
      </p:pic>
    </p:spTree>
    <p:extLst>
      <p:ext uri="{BB962C8B-B14F-4D97-AF65-F5344CB8AC3E}">
        <p14:creationId xmlns:p14="http://schemas.microsoft.com/office/powerpoint/2010/main" val="405735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76BB2C-C94A-A242-AB73-F71EB862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13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D7978-CB30-9B45-8A13-9A4F090D21BE}"/>
              </a:ext>
            </a:extLst>
          </p:cNvPr>
          <p:cNvSpPr txBox="1"/>
          <p:nvPr/>
        </p:nvSpPr>
        <p:spPr>
          <a:xfrm>
            <a:off x="486383" y="466927"/>
            <a:ext cx="1076041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Herbeder</a:t>
            </a:r>
            <a:r>
              <a:rPr lang="de-DE" b="1" dirty="0"/>
              <a:t> Brücken</a:t>
            </a:r>
            <a:r>
              <a:rPr lang="de-DE" dirty="0"/>
              <a:t>								</a:t>
            </a:r>
            <a:r>
              <a:rPr lang="de-DE" b="1" dirty="0"/>
              <a:t>Nord-Süd-Variante	</a:t>
            </a:r>
            <a:r>
              <a:rPr lang="de-DE" dirty="0"/>
              <a:t>						</a:t>
            </a:r>
          </a:p>
          <a:p>
            <a:pPr>
              <a:lnSpc>
                <a:spcPct val="150000"/>
              </a:lnSpc>
            </a:pPr>
            <a:r>
              <a:rPr lang="de-DE" b="1" u="sng" dirty="0"/>
              <a:t>Zusammenfassung</a:t>
            </a:r>
          </a:p>
          <a:p>
            <a:pPr>
              <a:lnSpc>
                <a:spcPct val="150000"/>
              </a:lnSpc>
            </a:pPr>
            <a:r>
              <a:rPr lang="de-DE" b="1" dirty="0"/>
              <a:t>Nord-Süd-Trassierung  ermöglicht eine  weitgehend sperrzeitfreie Baudurchführung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Nördliche Umfahrung der Ruhr-/Mühlengrabenbrücke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Zwei-Brücken-Lösung spart Zeit, Kosten, öffnet das </a:t>
            </a:r>
            <a:r>
              <a:rPr lang="de-DE" b="1" dirty="0" err="1"/>
              <a:t>Ruhrtal</a:t>
            </a:r>
            <a:r>
              <a:rPr lang="de-DE" b="1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2. Rad-Fußweg auf der Nordseite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Abzweig für Industrie und Freizeit, Entlastung des Ortskerns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Südliche Umfahrung Omega-Brücke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Ausbau ‚Von-</a:t>
            </a:r>
            <a:r>
              <a:rPr lang="de-DE" b="1" dirty="0" err="1"/>
              <a:t>Elverfeldt</a:t>
            </a:r>
            <a:r>
              <a:rPr lang="de-DE" b="1" dirty="0"/>
              <a:t>-Allee‘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Querung der Bahnstrecke (</a:t>
            </a:r>
            <a:r>
              <a:rPr lang="de-DE" b="1" dirty="0" err="1"/>
              <a:t>Rath.d</a:t>
            </a:r>
            <a:r>
              <a:rPr lang="de-DE" b="1" dirty="0"/>
              <a:t>. Med. und </a:t>
            </a:r>
            <a:r>
              <a:rPr lang="de-DE" b="1" dirty="0" err="1"/>
              <a:t>Meesmannstr</a:t>
            </a:r>
            <a:r>
              <a:rPr lang="de-DE" b="1" dirty="0"/>
              <a:t>.) für Fußgänger und Radfahrer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Lake-Brücke: 2. Brücke im Rahmen eines Gesamtkonzeptes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Baustellenkonzept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Mobilitätskonzept</a:t>
            </a:r>
          </a:p>
          <a:p>
            <a:endParaRPr lang="de-DE" dirty="0"/>
          </a:p>
          <a:p>
            <a:r>
              <a:rPr lang="de-DE" b="1" dirty="0"/>
              <a:t>		</a:t>
            </a:r>
            <a:r>
              <a:rPr lang="de-DE" sz="2000" b="1" dirty="0">
                <a:solidFill>
                  <a:srgbClr val="FF0000"/>
                </a:solidFill>
              </a:rPr>
              <a:t>Brücken-Bürger-Dialog für ein Gesamtkonzept jetzt angehen!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208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14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1D7C4-4C7A-4067-BCCA-831C24CC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15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515FE17-08F8-FD42-A3F3-19A561AE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0" y="271114"/>
            <a:ext cx="9855740" cy="6221761"/>
          </a:xfrm>
        </p:spPr>
      </p:pic>
    </p:spTree>
    <p:extLst>
      <p:ext uri="{BB962C8B-B14F-4D97-AF65-F5344CB8AC3E}">
        <p14:creationId xmlns:p14="http://schemas.microsoft.com/office/powerpoint/2010/main" val="86564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76BB2C-C94A-A242-AB73-F71EB862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16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D7978-CB30-9B45-8A13-9A4F090D21BE}"/>
              </a:ext>
            </a:extLst>
          </p:cNvPr>
          <p:cNvSpPr txBox="1"/>
          <p:nvPr/>
        </p:nvSpPr>
        <p:spPr>
          <a:xfrm>
            <a:off x="486383" y="466927"/>
            <a:ext cx="1076041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Herbeder</a:t>
            </a:r>
            <a:r>
              <a:rPr lang="de-DE" b="1" dirty="0"/>
              <a:t> Brücken</a:t>
            </a:r>
            <a:r>
              <a:rPr lang="de-DE" dirty="0"/>
              <a:t>								</a:t>
            </a:r>
            <a:r>
              <a:rPr lang="de-DE" b="1" dirty="0"/>
              <a:t>Nord-Süd-Variante	</a:t>
            </a:r>
            <a:r>
              <a:rPr lang="de-DE" dirty="0"/>
              <a:t>						</a:t>
            </a:r>
          </a:p>
          <a:p>
            <a:pPr>
              <a:lnSpc>
                <a:spcPct val="150000"/>
              </a:lnSpc>
            </a:pPr>
            <a:r>
              <a:rPr lang="de-DE" b="1" u="sng" dirty="0"/>
              <a:t>Zusammenfassung</a:t>
            </a:r>
          </a:p>
          <a:p>
            <a:pPr>
              <a:lnSpc>
                <a:spcPct val="150000"/>
              </a:lnSpc>
            </a:pPr>
            <a:r>
              <a:rPr lang="de-DE" b="1" dirty="0"/>
              <a:t>Nord-Süd-Trassierung  ermöglicht eine  weitgehend sperrzeitfreie Baudurchführung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Nördliche Umfahrung der Ruhr-/Mühlengrabenbrücke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Zwei-Brücken-Lösung spart Zeit, Kosten, öffnet das </a:t>
            </a:r>
            <a:r>
              <a:rPr lang="de-DE" b="1" dirty="0" err="1"/>
              <a:t>Ruhrtal</a:t>
            </a:r>
            <a:r>
              <a:rPr lang="de-DE" b="1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2. Rad-Fußweg auf der Nordseite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Abzweig für Industrie und Freizeit, Entlastung des Ortskerns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Südliche Umfahrung Omega-Brücke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Ausbau ‚Von-</a:t>
            </a:r>
            <a:r>
              <a:rPr lang="de-DE" b="1" dirty="0" err="1"/>
              <a:t>Elverfeldt</a:t>
            </a:r>
            <a:r>
              <a:rPr lang="de-DE" b="1" dirty="0"/>
              <a:t>-Allee‘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Querung der Bahnstrecke (</a:t>
            </a:r>
            <a:r>
              <a:rPr lang="de-DE" b="1" dirty="0" err="1"/>
              <a:t>Rath.d</a:t>
            </a:r>
            <a:r>
              <a:rPr lang="de-DE" b="1" dirty="0"/>
              <a:t>. Med. und </a:t>
            </a:r>
            <a:r>
              <a:rPr lang="de-DE" b="1" dirty="0" err="1"/>
              <a:t>Meesmannstr</a:t>
            </a:r>
            <a:r>
              <a:rPr lang="de-DE" b="1" dirty="0"/>
              <a:t>.) für Fußgänger und Radfahrer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Lake-Brücke: 2. Brücke im Rahmen eines Gesamtkonzeptes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Baustellenkonzept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Mobilitätskonzept</a:t>
            </a:r>
          </a:p>
          <a:p>
            <a:endParaRPr lang="de-DE" dirty="0"/>
          </a:p>
          <a:p>
            <a:r>
              <a:rPr lang="de-DE" b="1" dirty="0"/>
              <a:t>		</a:t>
            </a:r>
            <a:r>
              <a:rPr lang="de-DE" sz="2000" b="1" dirty="0">
                <a:solidFill>
                  <a:srgbClr val="FF0000"/>
                </a:solidFill>
              </a:rPr>
              <a:t>Brücken-Bürger-Dialog für ein Gesamtkonzept jetzt angehen!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53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17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6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1D7C4-4C7A-4067-BCCA-831C24CC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18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515FE17-08F8-FD42-A3F3-19A561AE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0" y="271114"/>
            <a:ext cx="9855740" cy="6221761"/>
          </a:xfrm>
        </p:spPr>
      </p:pic>
    </p:spTree>
    <p:extLst>
      <p:ext uri="{BB962C8B-B14F-4D97-AF65-F5344CB8AC3E}">
        <p14:creationId xmlns:p14="http://schemas.microsoft.com/office/powerpoint/2010/main" val="258239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76BB2C-C94A-A242-AB73-F71EB862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19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D7978-CB30-9B45-8A13-9A4F090D21BE}"/>
              </a:ext>
            </a:extLst>
          </p:cNvPr>
          <p:cNvSpPr txBox="1"/>
          <p:nvPr/>
        </p:nvSpPr>
        <p:spPr>
          <a:xfrm>
            <a:off x="486383" y="466927"/>
            <a:ext cx="1076041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Herbeder</a:t>
            </a:r>
            <a:r>
              <a:rPr lang="de-DE" b="1" dirty="0"/>
              <a:t> Brücken</a:t>
            </a:r>
            <a:r>
              <a:rPr lang="de-DE" dirty="0"/>
              <a:t>								</a:t>
            </a:r>
            <a:r>
              <a:rPr lang="de-DE" b="1" dirty="0"/>
              <a:t>Nord-Süd-Variante	</a:t>
            </a:r>
            <a:r>
              <a:rPr lang="de-DE" dirty="0"/>
              <a:t>						</a:t>
            </a:r>
          </a:p>
          <a:p>
            <a:pPr>
              <a:lnSpc>
                <a:spcPct val="150000"/>
              </a:lnSpc>
            </a:pPr>
            <a:r>
              <a:rPr lang="de-DE" b="1" u="sng" dirty="0"/>
              <a:t>Zusammenfassung</a:t>
            </a:r>
          </a:p>
          <a:p>
            <a:pPr>
              <a:lnSpc>
                <a:spcPct val="150000"/>
              </a:lnSpc>
            </a:pPr>
            <a:r>
              <a:rPr lang="de-DE" b="1" dirty="0"/>
              <a:t>Nord-Süd-Trassierung  ermöglicht eine  weitgehend sperrzeitfreie Baudurchführung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Nördliche Umfahrung der Ruhr-/Mühlengrabenbrücke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Zwei-Brücken-Lösung spart Zeit, Kosten, öffnet das </a:t>
            </a:r>
            <a:r>
              <a:rPr lang="de-DE" b="1" dirty="0" err="1"/>
              <a:t>Ruhrtal</a:t>
            </a:r>
            <a:r>
              <a:rPr lang="de-DE" b="1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2. Rad-Fußweg auf der Nordseite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Abzweig für Industrie und Freizeit, Entlastung des Ortskerns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Südliche Umfahrung Omega-Brücke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Ausbau ‚Von-</a:t>
            </a:r>
            <a:r>
              <a:rPr lang="de-DE" b="1" dirty="0" err="1"/>
              <a:t>Elverfeldt</a:t>
            </a:r>
            <a:r>
              <a:rPr lang="de-DE" b="1" dirty="0"/>
              <a:t>-Allee‘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Querung der Bahnstrecke (</a:t>
            </a:r>
            <a:r>
              <a:rPr lang="de-DE" b="1" dirty="0" err="1"/>
              <a:t>Rath.d</a:t>
            </a:r>
            <a:r>
              <a:rPr lang="de-DE" b="1" dirty="0"/>
              <a:t>. Med. und </a:t>
            </a:r>
            <a:r>
              <a:rPr lang="de-DE" b="1" dirty="0" err="1"/>
              <a:t>Meesmannstr</a:t>
            </a:r>
            <a:r>
              <a:rPr lang="de-DE" b="1" dirty="0"/>
              <a:t>.) für Fußgänger und Radfahrer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Lake-Brücke: 2. Brücke im Rahmen eines Gesamtkonzeptes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Baustellenkonzept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Mobilitätskonzept</a:t>
            </a:r>
          </a:p>
          <a:p>
            <a:endParaRPr lang="de-DE" dirty="0"/>
          </a:p>
          <a:p>
            <a:r>
              <a:rPr lang="de-DE" b="1" dirty="0"/>
              <a:t>		</a:t>
            </a:r>
            <a:r>
              <a:rPr lang="de-DE" sz="2000" b="1" dirty="0">
                <a:solidFill>
                  <a:srgbClr val="FF0000"/>
                </a:solidFill>
              </a:rPr>
              <a:t>Brücken-Bürger-Dialog für ein Gesamtkonzept jetzt angehen!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71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1AA5277-A592-444E-B06F-C10D2764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28D75E0-0283-2C4A-BBE1-E8D6D8959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57"/>
            <a:ext cx="12192000" cy="64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20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1D7C4-4C7A-4067-BCCA-831C24CC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21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515FE17-08F8-FD42-A3F3-19A561AE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0" y="271114"/>
            <a:ext cx="9855740" cy="6221761"/>
          </a:xfrm>
        </p:spPr>
      </p:pic>
    </p:spTree>
    <p:extLst>
      <p:ext uri="{BB962C8B-B14F-4D97-AF65-F5344CB8AC3E}">
        <p14:creationId xmlns:p14="http://schemas.microsoft.com/office/powerpoint/2010/main" val="145797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76BB2C-C94A-A242-AB73-F71EB862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22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AD7978-CB30-9B45-8A13-9A4F090D21BE}"/>
              </a:ext>
            </a:extLst>
          </p:cNvPr>
          <p:cNvSpPr txBox="1"/>
          <p:nvPr/>
        </p:nvSpPr>
        <p:spPr>
          <a:xfrm>
            <a:off x="486383" y="466927"/>
            <a:ext cx="1076041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Herbeder</a:t>
            </a:r>
            <a:r>
              <a:rPr lang="de-DE" b="1" dirty="0"/>
              <a:t> Brücken</a:t>
            </a:r>
            <a:r>
              <a:rPr lang="de-DE" dirty="0"/>
              <a:t>								</a:t>
            </a:r>
            <a:r>
              <a:rPr lang="de-DE" b="1" dirty="0"/>
              <a:t>Nord-Süd-Variante	</a:t>
            </a:r>
            <a:r>
              <a:rPr lang="de-DE" dirty="0"/>
              <a:t>						</a:t>
            </a:r>
          </a:p>
          <a:p>
            <a:pPr>
              <a:lnSpc>
                <a:spcPct val="150000"/>
              </a:lnSpc>
            </a:pPr>
            <a:r>
              <a:rPr lang="de-DE" b="1" u="sng" dirty="0"/>
              <a:t>Zusammenfassung</a:t>
            </a:r>
          </a:p>
          <a:p>
            <a:pPr>
              <a:lnSpc>
                <a:spcPct val="150000"/>
              </a:lnSpc>
            </a:pPr>
            <a:r>
              <a:rPr lang="de-DE" b="1" dirty="0"/>
              <a:t>Nord-Süd-Trassierung  ermöglicht eine  weitgehend sperrzeitfreie Baudurchführung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Nördliche Umfahrung der Ruhr-/Mühlengrabenbrücke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Zwei-Brücken-Lösung spart Zeit, Kosten, öffnet das </a:t>
            </a:r>
            <a:r>
              <a:rPr lang="de-DE" b="1" dirty="0" err="1"/>
              <a:t>Ruhrtal</a:t>
            </a:r>
            <a:r>
              <a:rPr lang="de-DE" b="1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2. Rad-Fußweg auf der Nordseite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Abzweig für Industrie und Freizeit, Entlastung des Ortskerns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Südliche Umfahrung Omega-Brücke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Ausbau ‚Von-</a:t>
            </a:r>
            <a:r>
              <a:rPr lang="de-DE" b="1" dirty="0" err="1"/>
              <a:t>Elverfeldt</a:t>
            </a:r>
            <a:r>
              <a:rPr lang="de-DE" b="1" dirty="0"/>
              <a:t>-Allee‘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Querung der Bahnstrecke (</a:t>
            </a:r>
            <a:r>
              <a:rPr lang="de-DE" b="1" dirty="0" err="1"/>
              <a:t>Rath.d</a:t>
            </a:r>
            <a:r>
              <a:rPr lang="de-DE" b="1" dirty="0"/>
              <a:t>. Med. und </a:t>
            </a:r>
            <a:r>
              <a:rPr lang="de-DE" b="1" dirty="0" err="1"/>
              <a:t>Meesmannstr</a:t>
            </a:r>
            <a:r>
              <a:rPr lang="de-DE" b="1" dirty="0"/>
              <a:t>.) für Fußgänger und Radfahrer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Lake-Brücke: 2. Brücke im Rahmen eines Gesamtkonzeptes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Baustellenkonzept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/>
              <a:t>Mobilitätskonzept</a:t>
            </a:r>
          </a:p>
          <a:p>
            <a:endParaRPr lang="de-DE" dirty="0"/>
          </a:p>
          <a:p>
            <a:r>
              <a:rPr lang="de-DE" b="1" dirty="0"/>
              <a:t>		</a:t>
            </a:r>
            <a:r>
              <a:rPr lang="de-DE" sz="2000" b="1" dirty="0">
                <a:solidFill>
                  <a:srgbClr val="FF0000"/>
                </a:solidFill>
              </a:rPr>
              <a:t>Brücken-Bürger-Dialog für ein Gesamtkonzept jetzt angehen!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329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E12BC5-DD87-422C-84B7-305509FA5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/>
          <a:stretch/>
        </p:blipFill>
        <p:spPr>
          <a:xfrm>
            <a:off x="0" y="1584520"/>
            <a:ext cx="12192000" cy="535394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E2D0B522-D55F-4E3E-A84D-798C5F49B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238" y="2103862"/>
            <a:ext cx="8755608" cy="165576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dCn BT" panose="020B0706020204020204" pitchFamily="34" charset="0"/>
              </a:rPr>
              <a:t>Vielen Dank für Ihre Aufmerksamkeit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Futura BdCn BT" panose="020B07060202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392C16-4B03-422D-9410-DC1F21434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3731" r="1421" b="34680"/>
          <a:stretch/>
        </p:blipFill>
        <p:spPr>
          <a:xfrm>
            <a:off x="0" y="209724"/>
            <a:ext cx="3525114" cy="11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7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AD897-1B2C-46A3-B0F8-0A7B67B8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E4B4E3-2133-48C1-A905-FBAB442D2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4" y="282101"/>
            <a:ext cx="11029359" cy="657589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A117AA-2348-4136-BC21-96FB9E21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33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FF6D7-323F-4FBE-A267-6CA26FB1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127"/>
            <a:ext cx="10515600" cy="1614677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Zum Stichwort Bürgerdialog</a:t>
            </a:r>
            <a:br>
              <a:rPr lang="de-DE" sz="28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</a:br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Neubau der Ruhrbrücken im Bereich Herbede /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Heven</a:t>
            </a:r>
            <a:endParaRPr lang="de-DE" sz="80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D06B3E-76B3-4B7C-9C7E-1600B6820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7413"/>
            <a:ext cx="9547371" cy="3996335"/>
          </a:xfrm>
        </p:spPr>
        <p:txBody>
          <a:bodyPr/>
          <a:lstStyle/>
          <a:p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Es geht um eine Maßnahme, die langfristig / über Jahrzehnte Bestand haben soll. </a:t>
            </a:r>
          </a:p>
          <a:p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Futura" panose="020B0506020204030204" pitchFamily="34" charset="-79"/>
            </a:endParaRPr>
          </a:p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Die Thematik ist komplex. Sie umfasst die Aufwertung und Umgestaltung eines ganzen Abschnitts im Ruhrtal. </a:t>
            </a:r>
          </a:p>
          <a:p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Futura" panose="020B0506020204030204" pitchFamily="34" charset="-79"/>
            </a:endParaRPr>
          </a:p>
          <a:p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Das Projekt verlangt ein Konzept für eine langfristige Gesamtlösung. </a:t>
            </a:r>
          </a:p>
          <a:p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Futura" panose="020B0506020204030204" pitchFamily="34" charset="-79"/>
            </a:endParaRPr>
          </a:p>
          <a:p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Die zu lösenden Aufgaben hören nicht am jeweiligen Brückenende auf.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0CCAC6-BE7C-47A3-89F9-EC0B67AF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26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C660B-998C-477F-96C5-DCA9D15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Bsp. Lakebrücke</a:t>
            </a:r>
            <a:endParaRPr lang="de-DE" sz="66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12E334-3458-44A6-95F0-CC6D859E9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044032" cy="4351338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Aft>
                <a:spcPts val="30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Jahre Baustelle, davon 1 Jahr Lake-, 3 Jahre Ruhrbrücken mit 8 Monaten Sperrung</a:t>
            </a:r>
          </a:p>
          <a:p>
            <a:pPr lvl="0">
              <a:lnSpc>
                <a:spcPct val="120000"/>
              </a:lnSpc>
              <a:spcAft>
                <a:spcPts val="30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soll diese Bauzeit für die Anwohner gestaltet werden mit Notverkehren, Baustellen- und Freizeitverkehr?</a:t>
            </a:r>
          </a:p>
          <a:p>
            <a:pPr lvl="0">
              <a:spcAft>
                <a:spcPts val="30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geht nicht nur um durchfahren, sondern auch sich aufhalten, parken.</a:t>
            </a:r>
          </a:p>
          <a:p>
            <a:pPr lvl="0">
              <a:lnSpc>
                <a:spcPct val="12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Anwohner, die nicht einmal durchfahren oder spazieren gehen, sondern damit Tag und Nacht leben müssen.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4780F0-74EA-4E86-BA18-95EBF24D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938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F5719-9770-4A16-8904-CA765159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Warum ein konstruktiver Bürgerdialog? </a:t>
            </a:r>
            <a:endParaRPr lang="de-DE" sz="40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93FA83-B298-4CC1-A1C0-296271208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9374" cy="4351338"/>
          </a:xfrm>
        </p:spPr>
        <p:txBody>
          <a:bodyPr>
            <a:normAutofit/>
          </a:bodyPr>
          <a:lstStyle/>
          <a:p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Maßnahmen betreffen unterschiedliche Gruppierungen sehr direkt und nachhaltig. </a:t>
            </a:r>
          </a:p>
          <a:p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Vorschläge, Ideen und Anregungen, aber auch Sorgen und Ängste der betroffener Bürger werden angehört und diskutiert. </a:t>
            </a:r>
          </a:p>
          <a:p>
            <a:pPr marL="0" indent="0">
              <a:buNone/>
            </a:pPr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geht um einen Dialog auf Augenhöhe. Alle sitzen an einem Tisch und hören sich zu.</a:t>
            </a:r>
          </a:p>
          <a:p>
            <a:pPr marL="0" indent="0">
              <a:buNone/>
            </a:pPr>
            <a:endParaRPr lang="de-DE" sz="18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für die Realisierung einer Gesamtlösung elementaren Sichtweisen werden eingebracht.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275E5A-E97D-4AA2-98FA-769A4984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79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9A68D-428C-40A5-A0B0-5B173A0F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01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Was erwartet der AK von einem Bürgerdialog? </a:t>
            </a:r>
            <a:endParaRPr lang="de-DE" sz="66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F85DE1-CAE8-4DD7-B81B-6989DD341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395"/>
            <a:ext cx="9211811" cy="19532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Mehr Verständnis und Transparenz bezüglich der später entschiedenen Lösungen.</a:t>
            </a:r>
          </a:p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Mehr Akzeptanz für diese Lösungen durch Würdigung des Engagements, Ernstnehmen von Bedenken und Vorschlägen, tatsächliche Beteiligung. 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einvernehmliche Lösung, die dann auch zügig umgesetzt werden kann.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1564677-3C40-4B4C-8EF9-3E89DC223D0E}"/>
              </a:ext>
            </a:extLst>
          </p:cNvPr>
          <p:cNvSpPr txBox="1">
            <a:spLocks/>
          </p:cNvSpPr>
          <p:nvPr/>
        </p:nvSpPr>
        <p:spPr>
          <a:xfrm>
            <a:off x="838200" y="3337065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Wie sollte der Bürgerdialog vorbereitet werden?</a:t>
            </a:r>
            <a:endParaRPr lang="de-DE" sz="3200" dirty="0">
              <a:solidFill>
                <a:schemeClr val="accent1">
                  <a:lumMod val="50000"/>
                </a:schemeClr>
              </a:solidFill>
              <a:effectLst/>
              <a:latin typeface="Futura BdCn BT" panose="020B0706020204020204" pitchFamily="34" charset="0"/>
              <a:ea typeface="Calibri" panose="020F0502020204030204" pitchFamily="34" charset="0"/>
              <a:cs typeface="Futura" panose="020B0506020204030204" pitchFamily="34" charset="-79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DFE0B1A-3782-4D95-87EC-8EB9D5297D3B}"/>
              </a:ext>
            </a:extLst>
          </p:cNvPr>
          <p:cNvSpPr txBox="1">
            <a:spLocks/>
          </p:cNvSpPr>
          <p:nvPr/>
        </p:nvSpPr>
        <p:spPr>
          <a:xfrm>
            <a:off x="838200" y="4262306"/>
            <a:ext cx="10515600" cy="2133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professionelle Moderation unter Einbeziehung der bisherigen Akteure.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Dabei werden die zu Beteiligenden benannt, die Themen und der Zeitrahmen abgesteckt             und die Form der Veranstaltung geplant.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8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rechtzeitigen und gleichen Zugang für alle Beteiligten zu allen notwendigen Informationen.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97AA9B-8AC6-458D-9A91-7A24C1B4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26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916ED-D960-4BB3-9DEE-AB2AF4BC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Wie findet der Bürgerdialog statt?</a:t>
            </a:r>
            <a:endParaRPr lang="de-DE" sz="66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7CE2B9-1FEB-4D33-B6F0-8138071FD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11" y="1690688"/>
            <a:ext cx="9111143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Bürgerdialog findet als öffentliche Veranstaltung statt.</a:t>
            </a:r>
          </a:p>
          <a:p>
            <a:pPr marL="0" indent="0">
              <a:buNone/>
            </a:pPr>
            <a:endParaRPr lang="de-DE" sz="19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Dialog wird angeleitet durch die Moderation, die ihn auch vorbereitet hat.</a:t>
            </a:r>
          </a:p>
          <a:p>
            <a:pPr marL="0" indent="0">
              <a:buNone/>
            </a:pPr>
            <a:endParaRPr lang="de-DE" sz="19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wird ein angemessener, nicht zu ausgedehnter Zeitrahmen gesetzt.</a:t>
            </a:r>
          </a:p>
          <a:p>
            <a:pPr marL="0" indent="0">
              <a:buNone/>
            </a:pPr>
            <a:endParaRPr lang="de-DE" sz="19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der Terminierung des Bürgerdialogs werden die zeitlichen Vorgaben für den Brückenneubau berücksichtigt. </a:t>
            </a:r>
          </a:p>
          <a:p>
            <a:pPr marL="0" indent="0">
              <a:buNone/>
            </a:pPr>
            <a:endParaRPr lang="de-DE" sz="19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 Anfang an werden die Themen klar gesetzt.</a:t>
            </a:r>
          </a:p>
          <a:p>
            <a:pPr marL="0" indent="0">
              <a:buNone/>
            </a:pPr>
            <a:endParaRPr lang="de-DE" sz="1900" dirty="0">
              <a:effectLst/>
              <a:latin typeface="Frutiger LT Std 55 Roman" panose="020B0602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900" dirty="0">
                <a:effectLst/>
                <a:latin typeface="Frutiger LT Std 55 Roman" panose="020B0602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Jeweilige Kompetenzen und Zuständigkeiten werden anfangs offengelegt.</a:t>
            </a:r>
          </a:p>
          <a:p>
            <a:endParaRPr lang="de-DE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449F1F-3552-4F79-8995-1B423CE8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74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1BF77-96B8-420A-82FC-7D57D09308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2D1887-4ED6-42ED-A7B7-757D59D6E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D3C370-BED6-4EBD-9D71-B3B2C0B1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-514425"/>
            <a:ext cx="11836400" cy="823292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026BCE-61BE-46B8-A31A-AF329F65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pPr/>
              <a:t>3</a:t>
            </a:fld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42874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2A81C-AF55-4F68-AA1C-C67EA330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8286"/>
            <a:ext cx="10515600" cy="1205057"/>
          </a:xfrm>
        </p:spPr>
        <p:txBody>
          <a:bodyPr>
            <a:normAutofit/>
          </a:bodyPr>
          <a:lstStyle/>
          <a:p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effectLst/>
                <a:latin typeface="Futura BdCn BT" panose="020B0706020204020204" pitchFamily="34" charset="0"/>
                <a:ea typeface="Calibri" panose="020F0502020204030204" pitchFamily="34" charset="0"/>
                <a:cs typeface="Futura" panose="020B0506020204030204" pitchFamily="34" charset="-79"/>
              </a:rPr>
              <a:t>Nicht zuletzt:</a:t>
            </a:r>
            <a:endParaRPr lang="de-DE" sz="6600" dirty="0">
              <a:solidFill>
                <a:schemeClr val="accent1">
                  <a:lumMod val="50000"/>
                </a:schemeClr>
              </a:solidFill>
              <a:latin typeface="Futura BdCn BT" panose="020B0706020204020204" pitchFamily="34" charset="0"/>
              <a:cs typeface="Futura" panose="020B0506020204030204" pitchFamily="34" charset="-79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F6D0C2-8E43-4E2B-AD2F-9939F8E62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2647"/>
            <a:ext cx="8834306" cy="18355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Bürgerbeteiligung und Dialog stützen die Demokratie und stärken das Vertrauen in den politischen Prozess.</a:t>
            </a:r>
            <a:endParaRPr lang="de-DE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1C7051-53E6-48BC-8ECF-C3602AFC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62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4</a:t>
            </a:fld>
            <a:endParaRPr lang="de-DE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F478367C-FF02-AA4F-9BD7-6E7609C7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20796"/>
            <a:ext cx="10702036" cy="75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4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1D7C4-4C7A-4067-BCCA-831C24CC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6A316-81DD-4131-AFAF-94A8B6E6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5</a:t>
            </a:fld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515FE17-08F8-FD42-A3F3-19A561AE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30" y="271114"/>
            <a:ext cx="9855740" cy="6221761"/>
          </a:xfrm>
        </p:spPr>
      </p:pic>
    </p:spTree>
    <p:extLst>
      <p:ext uri="{BB962C8B-B14F-4D97-AF65-F5344CB8AC3E}">
        <p14:creationId xmlns:p14="http://schemas.microsoft.com/office/powerpoint/2010/main" val="327261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6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5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7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8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C5FCEEF-028C-FF4C-8039-08B4F84D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812B-A63D-465B-BBAB-B9BEF2791619}" type="slidenum">
              <a:rPr lang="de-DE" smtClean="0"/>
              <a:t>9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34CA9-0E1D-674A-A7CF-7738A89AF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7" y="0"/>
            <a:ext cx="1082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8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</Words>
  <Application>Microsoft Office PowerPoint</Application>
  <PresentationFormat>Breitbild</PresentationFormat>
  <Paragraphs>146</Paragraphs>
  <Slides>30</Slides>
  <Notes>0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Frutiger LT Std 55 Roman</vt:lpstr>
      <vt:lpstr>Futura</vt:lpstr>
      <vt:lpstr>Futura BdCn BT</vt:lpstr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Zum Stichwort Bürgerdialog Neubau der Ruhrbrücken im Bereich Herbede / Heven</vt:lpstr>
      <vt:lpstr>Bsp. Lakebrücke</vt:lpstr>
      <vt:lpstr>Warum ein konstruktiver Bürgerdialog? </vt:lpstr>
      <vt:lpstr>Was erwartet der AK von einem Bürgerdialog? </vt:lpstr>
      <vt:lpstr>Wie findet der Bürgerdialog statt?</vt:lpstr>
      <vt:lpstr>Nicht zuletzt: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</dc:creator>
  <cp:lastModifiedBy>Michael Schütte</cp:lastModifiedBy>
  <cp:revision>47</cp:revision>
  <dcterms:created xsi:type="dcterms:W3CDTF">2021-03-21T13:10:10Z</dcterms:created>
  <dcterms:modified xsi:type="dcterms:W3CDTF">2021-08-06T16:59:37Z</dcterms:modified>
</cp:coreProperties>
</file>